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7" r:id="rId4"/>
    <p:sldId id="269" r:id="rId5"/>
    <p:sldId id="270" r:id="rId6"/>
    <p:sldId id="257" r:id="rId7"/>
    <p:sldId id="261" r:id="rId8"/>
    <p:sldId id="262" r:id="rId9"/>
    <p:sldId id="258" r:id="rId10"/>
    <p:sldId id="259" r:id="rId11"/>
    <p:sldId id="263" r:id="rId12"/>
    <p:sldId id="264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1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01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2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8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1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0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1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0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1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32761-2B37-47D9-ADB1-F4AA38D01B83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C7AB5-849F-4C5B-A52A-D9C927BD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Congressional Community Breakdown from 1979 to </a:t>
            </a:r>
            <a:r>
              <a:rPr lang="en-US" dirty="0" smtClean="0"/>
              <a:t>2007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7886699" cy="823912"/>
          </a:xfrm>
        </p:spPr>
        <p:txBody>
          <a:bodyPr anchor="t"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 smtClean="0"/>
              <a:t>Sharp divisions between groups visible in later congresses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 smtClean="0"/>
              <a:t>Number of groups differs between Senate and House</a:t>
            </a:r>
            <a:endParaRPr lang="en-US" sz="2000" b="0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2896593"/>
            <a:ext cx="3868737" cy="2901552"/>
          </a:xfrm>
        </p:spPr>
      </p:pic>
      <p:pic>
        <p:nvPicPr>
          <p:cNvPr id="19" name="Content Placeholder 1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889448"/>
            <a:ext cx="3887788" cy="2915841"/>
          </a:xfrm>
        </p:spPr>
      </p:pic>
    </p:spTree>
    <p:extLst>
      <p:ext uri="{BB962C8B-B14F-4D97-AF65-F5344CB8AC3E}">
        <p14:creationId xmlns:p14="http://schemas.microsoft.com/office/powerpoint/2010/main" val="3613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110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House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71999"/>
            <a:ext cx="3048000" cy="2285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3048000" cy="2285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72000"/>
            <a:ext cx="3048000" cy="2285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6003"/>
            <a:ext cx="3048000" cy="2285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4"/>
            <a:ext cx="3048000" cy="2285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86004"/>
            <a:ext cx="3048000" cy="2285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841" y="1441622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clear linear relationship, weighted or unweighted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significant relationship with </a:t>
            </a:r>
            <a:r>
              <a:rPr lang="en-US" dirty="0" err="1" smtClean="0"/>
              <a:t>betweeness</a:t>
            </a:r>
            <a:r>
              <a:rPr lang="en-US" dirty="0" smtClean="0"/>
              <a:t> centrality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2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Maybe HITS? (link analysis algorithm)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2896593"/>
            <a:ext cx="3868737" cy="290155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2" y="1427967"/>
            <a:ext cx="7886700" cy="1468626"/>
          </a:xfrm>
        </p:spPr>
        <p:txBody>
          <a:bodyPr anchor="t"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Computes the “Authority” and “Hub” values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Hubs know good Authorities, good Authorities know good hubs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Based on adjacency matrix, so similar to weighted in/out 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889449"/>
            <a:ext cx="3887788" cy="2915840"/>
          </a:xfrm>
        </p:spPr>
      </p:pic>
    </p:spTree>
    <p:extLst>
      <p:ext uri="{BB962C8B-B14F-4D97-AF65-F5344CB8AC3E}">
        <p14:creationId xmlns:p14="http://schemas.microsoft.com/office/powerpoint/2010/main" val="131523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81980"/>
            <a:ext cx="7886700" cy="1071039"/>
          </a:xfrm>
        </p:spPr>
        <p:txBody>
          <a:bodyPr/>
          <a:lstStyle/>
          <a:p>
            <a:r>
              <a:rPr lang="en-US" dirty="0" smtClean="0"/>
              <a:t>Seniority isn’t Authority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23888" y="1453020"/>
            <a:ext cx="3872956" cy="3532339"/>
          </a:xfrm>
        </p:spPr>
        <p:txBody>
          <a:bodyPr numCol="1">
            <a:normAutofit/>
          </a:bodyPr>
          <a:lstStyle/>
          <a:p>
            <a:r>
              <a:rPr lang="en-US" sz="2000" b="1" dirty="0" smtClean="0"/>
              <a:t>Senate, Top 10 Authority (2007)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Harry </a:t>
            </a:r>
            <a:r>
              <a:rPr lang="en-US" sz="2000" dirty="0" smtClean="0"/>
              <a:t>Reid – Majority Leader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Edward M. Kennedy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Dianne Feinstein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Richard </a:t>
            </a:r>
            <a:r>
              <a:rPr lang="en-US" sz="2000" dirty="0" smtClean="0"/>
              <a:t>Durbin – Majority Whip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Joseph R.  Jr. Biden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Hillary Rodham Clinton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Christopher J. Dodd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Jeff Bingaman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John F. Kerry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Russell D. Feingold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4695500" y="1453020"/>
            <a:ext cx="3872956" cy="353233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Senate, top 10 Hubs (2007)</a:t>
            </a:r>
            <a:endParaRPr lang="en-US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John F. Kerry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Richard Durbin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Barbara Boxer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Hillary Rodham Clinton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Robert Menendez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Sherrod Brown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Charles E. Schumer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Barack Obama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Olympia J. Snowe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Joseph I. Lieberman</a:t>
            </a:r>
            <a:endParaRPr lang="en-US" sz="2800" dirty="0"/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623888" y="5091830"/>
            <a:ext cx="7944568" cy="162212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Accurately identifies important people in the Senate</a:t>
            </a:r>
          </a:p>
        </p:txBody>
      </p:sp>
    </p:spTree>
    <p:extLst>
      <p:ext uri="{BB962C8B-B14F-4D97-AF65-F5344CB8AC3E}">
        <p14:creationId xmlns:p14="http://schemas.microsoft.com/office/powerpoint/2010/main" val="350528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81980"/>
            <a:ext cx="7886700" cy="1071039"/>
          </a:xfrm>
        </p:spPr>
        <p:txBody>
          <a:bodyPr/>
          <a:lstStyle/>
          <a:p>
            <a:r>
              <a:rPr lang="en-US" dirty="0" smtClean="0"/>
              <a:t>Didn’t work in the House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23888" y="1453020"/>
            <a:ext cx="3872956" cy="3532339"/>
          </a:xfrm>
        </p:spPr>
        <p:txBody>
          <a:bodyPr numCol="1">
            <a:normAutofit/>
          </a:bodyPr>
          <a:lstStyle/>
          <a:p>
            <a:r>
              <a:rPr lang="en-US" sz="2000" b="1" dirty="0" smtClean="0"/>
              <a:t>House, Top 10 Authority (2007)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Barbara Lee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Carolyn B. Maloney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Rosa L. DeLauro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John Lewis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George Miller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Eliot L. Engel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Janice D. Schakowsky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Lynn C. Woolsey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Lois Capps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Maxine Waters</a:t>
            </a:r>
            <a:endParaRPr lang="en-US" dirty="0"/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4695500" y="1453020"/>
            <a:ext cx="3872956" cy="353233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House, top 10 Hubs (2007)</a:t>
            </a:r>
            <a:endParaRPr lang="en-US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Raul M. </a:t>
            </a:r>
            <a:r>
              <a:rPr lang="en-US" sz="2000" dirty="0" err="1"/>
              <a:t>Grijalva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Janice D. Schakowsky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Sheila Jackson-Lee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Steve Cohen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James P. McGovern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Donald M. Payne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Lynn C. Woolsey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Maurice D. Hinchey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Michael M. Honda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Bob Filner</a:t>
            </a:r>
            <a:endParaRPr lang="en-US" sz="2800" dirty="0"/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623888" y="5091830"/>
            <a:ext cx="7944568" cy="162212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Did not identify the Speaker of the House or major committee chairs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Speaker was 121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authority</a:t>
            </a:r>
          </a:p>
        </p:txBody>
      </p:sp>
    </p:spTree>
    <p:extLst>
      <p:ext uri="{BB962C8B-B14F-4D97-AF65-F5344CB8AC3E}">
        <p14:creationId xmlns:p14="http://schemas.microsoft.com/office/powerpoint/2010/main" val="25813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Visualization: </a:t>
            </a:r>
            <a:r>
              <a:rPr lang="en-US" dirty="0" err="1"/>
              <a:t>Fruchterman</a:t>
            </a:r>
            <a:r>
              <a:rPr lang="en-US" dirty="0"/>
              <a:t>–</a:t>
            </a:r>
            <a:r>
              <a:rPr lang="en-US" dirty="0" err="1"/>
              <a:t>Reingold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853513"/>
            <a:ext cx="7886699" cy="4596713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Force-directed graph drawing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Edge are like springs that pull nodes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Nodes are like electrons and repel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Algorithm tries to minimize “energy” of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Communities are colored with RGB: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R = (# republicans in group) / (# of people in group) * 255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G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B = (# democrats in group) / (# of people in group) * 255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0147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93</a:t>
            </a:r>
            <a:r>
              <a:rPr lang="en-US" baseline="30000" dirty="0" smtClean="0"/>
              <a:t>rd</a:t>
            </a:r>
            <a:r>
              <a:rPr lang="en-US" dirty="0" smtClean="0"/>
              <a:t> Senate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" y="2505075"/>
            <a:ext cx="3684588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889449"/>
            <a:ext cx="3887788" cy="2915840"/>
          </a:xfrm>
        </p:spPr>
      </p:pic>
    </p:spTree>
    <p:extLst>
      <p:ext uri="{BB962C8B-B14F-4D97-AF65-F5344CB8AC3E}">
        <p14:creationId xmlns:p14="http://schemas.microsoft.com/office/powerpoint/2010/main" val="15410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</a:t>
            </a:r>
            <a:r>
              <a:rPr lang="en-US" baseline="30000" dirty="0" smtClean="0"/>
              <a:t>th</a:t>
            </a:r>
            <a:r>
              <a:rPr lang="en-US" dirty="0" smtClean="0"/>
              <a:t> Senate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" y="2505075"/>
            <a:ext cx="3684588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2889449"/>
            <a:ext cx="3887786" cy="2915840"/>
          </a:xfrm>
        </p:spPr>
      </p:pic>
    </p:spTree>
    <p:extLst>
      <p:ext uri="{BB962C8B-B14F-4D97-AF65-F5344CB8AC3E}">
        <p14:creationId xmlns:p14="http://schemas.microsoft.com/office/powerpoint/2010/main" val="11104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110</a:t>
            </a:r>
            <a:r>
              <a:rPr lang="en-US" baseline="30000" dirty="0" smtClean="0"/>
              <a:t>th</a:t>
            </a:r>
            <a:r>
              <a:rPr lang="en-US" dirty="0" smtClean="0"/>
              <a:t> Senate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" y="2505075"/>
            <a:ext cx="3684588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2889449"/>
            <a:ext cx="3887786" cy="2915840"/>
          </a:xfrm>
        </p:spPr>
      </p:pic>
    </p:spTree>
    <p:extLst>
      <p:ext uri="{BB962C8B-B14F-4D97-AF65-F5344CB8AC3E}">
        <p14:creationId xmlns:p14="http://schemas.microsoft.com/office/powerpoint/2010/main" val="230808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Degree </a:t>
            </a:r>
            <a:r>
              <a:rPr lang="en-US" dirty="0"/>
              <a:t>D</a:t>
            </a:r>
            <a:r>
              <a:rPr lang="en-US" dirty="0" smtClean="0"/>
              <a:t>istribution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7886699" cy="1215430"/>
          </a:xfrm>
        </p:spPr>
        <p:txBody>
          <a:bodyPr anchor="t"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N(k) vs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Weighted on left, unweighted on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Grouped into 10’s because of small graph size </a:t>
            </a:r>
            <a:endParaRPr lang="en-US" b="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2896593"/>
            <a:ext cx="3868736" cy="2901552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889448"/>
            <a:ext cx="3887788" cy="2915841"/>
          </a:xfrm>
        </p:spPr>
      </p:pic>
    </p:spTree>
    <p:extLst>
      <p:ext uri="{BB962C8B-B14F-4D97-AF65-F5344CB8AC3E}">
        <p14:creationId xmlns:p14="http://schemas.microsoft.com/office/powerpoint/2010/main" val="2197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a Power-Law Distribution?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7886699" cy="1215430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Log(N(k)) vs log(K), weighted and unweighted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95</a:t>
            </a:r>
            <a:r>
              <a:rPr lang="en-US" sz="2000" b="0" baseline="30000" dirty="0"/>
              <a:t>th</a:t>
            </a:r>
            <a:r>
              <a:rPr lang="en-US" sz="2000" b="0" dirty="0"/>
              <a:t> congress had a rules </a:t>
            </a:r>
            <a:r>
              <a:rPr lang="en-US" sz="2000" b="0" dirty="0" smtClean="0"/>
              <a:t>change – no limits on number of cosponsors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Weighted seems to be somewhat power-law, but “right shifted”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2896593"/>
            <a:ext cx="3868737" cy="290155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889448"/>
            <a:ext cx="3887788" cy="2915841"/>
          </a:xfrm>
        </p:spPr>
      </p:pic>
    </p:spTree>
    <p:extLst>
      <p:ext uri="{BB962C8B-B14F-4D97-AF65-F5344CB8AC3E}">
        <p14:creationId xmlns:p14="http://schemas.microsoft.com/office/powerpoint/2010/main" val="324782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the Senate?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0" y="4300151"/>
            <a:ext cx="2518833" cy="18891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4724" y="2410639"/>
            <a:ext cx="2741817" cy="3778636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The community size is significantly smaller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No obvious power-law distribution, possibly due to the group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73" y="4305611"/>
            <a:ext cx="2511553" cy="1883665"/>
          </a:xfr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29841" y="2410639"/>
            <a:ext cx="3868340" cy="188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0" y="2410639"/>
            <a:ext cx="2518833" cy="1889124"/>
          </a:xfrm>
          <a:prstGeom prst="rect">
            <a:avLst/>
          </a:prstGeo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73" y="2416099"/>
            <a:ext cx="2511553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Can Degree Distribution Predict Seniority?</a:t>
            </a:r>
            <a:br>
              <a:rPr lang="en-US" dirty="0" smtClean="0"/>
            </a:br>
            <a:r>
              <a:rPr lang="en-US" sz="2000" dirty="0" smtClean="0"/>
              <a:t>(110’th Senate Pictured for more accurate seniority)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572000"/>
            <a:ext cx="3047998" cy="2285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72000"/>
            <a:ext cx="3047998" cy="2285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4572001"/>
            <a:ext cx="3047998" cy="2285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286000"/>
            <a:ext cx="3047998" cy="2285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86001"/>
            <a:ext cx="3047998" cy="2285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2286001"/>
            <a:ext cx="3047998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7349</TotalTime>
  <Words>441</Words>
  <Application>Microsoft Office PowerPoint</Application>
  <PresentationFormat>On-screen Show (4:3)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Congressional Community Breakdown from 1979 to 2007</vt:lpstr>
      <vt:lpstr>Graph Visualization: Fruchterman–Reingold </vt:lpstr>
      <vt:lpstr>93rd Senate</vt:lpstr>
      <vt:lpstr>100th Senate</vt:lpstr>
      <vt:lpstr>110th Senate</vt:lpstr>
      <vt:lpstr>Degree Distribution</vt:lpstr>
      <vt:lpstr>Is it a Power-Law Distribution?</vt:lpstr>
      <vt:lpstr>How about the Senate?</vt:lpstr>
      <vt:lpstr>Can Degree Distribution Predict Seniority? (110’th Senate Pictured for more accurate seniority)</vt:lpstr>
      <vt:lpstr>110th House</vt:lpstr>
      <vt:lpstr>Maybe HITS? (link analysis algorithm)</vt:lpstr>
      <vt:lpstr>Seniority isn’t Authority</vt:lpstr>
      <vt:lpstr>Didn’t work in the House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</dc:creator>
  <cp:lastModifiedBy>Tom</cp:lastModifiedBy>
  <cp:revision>23</cp:revision>
  <dcterms:created xsi:type="dcterms:W3CDTF">2015-11-22T02:09:15Z</dcterms:created>
  <dcterms:modified xsi:type="dcterms:W3CDTF">2015-11-27T05:06:09Z</dcterms:modified>
</cp:coreProperties>
</file>